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8" r:id="rId2"/>
  </p:sldMasterIdLst>
  <p:notesMasterIdLst>
    <p:notesMasterId r:id="rId4"/>
  </p:notesMasterIdLst>
  <p:handoutMasterIdLst>
    <p:handoutMasterId r:id="rId5"/>
  </p:handoutMasterIdLst>
  <p:sldIdLst>
    <p:sldId id="268" r:id="rId3"/>
  </p:sldIdLst>
  <p:sldSz cx="7239000" cy="10668000"/>
  <p:notesSz cx="6797675" cy="9926638"/>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3360">
          <p15:clr>
            <a:srgbClr val="A4A3A4"/>
          </p15:clr>
        </p15:guide>
        <p15:guide id="2" pos="22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E5E5"/>
    <a:srgbClr val="F7C5C5"/>
    <a:srgbClr val="F2A4A4"/>
    <a:srgbClr val="AFE4EB"/>
    <a:srgbClr val="57C6D5"/>
    <a:srgbClr val="EE8080"/>
    <a:srgbClr val="FFD9AF"/>
    <a:srgbClr val="BE6500"/>
    <a:srgbClr val="FFCF9B"/>
    <a:srgbClr val="FFB9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359" autoAdjust="0"/>
    <p:restoredTop sz="97179" autoAdjust="0"/>
  </p:normalViewPr>
  <p:slideViewPr>
    <p:cSldViewPr showGuides="1">
      <p:cViewPr varScale="1">
        <p:scale>
          <a:sx n="54" d="100"/>
          <a:sy n="54" d="100"/>
        </p:scale>
        <p:origin x="2610" y="156"/>
      </p:cViewPr>
      <p:guideLst>
        <p:guide orient="horz" pos="3360"/>
        <p:guide pos="22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126" d="100"/>
          <a:sy n="126" d="100"/>
        </p:scale>
        <p:origin x="3656"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4" y="0"/>
            <a:ext cx="2946247" cy="496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25" tIns="46011" rIns="92025" bIns="46011"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8195" name="Rectangle 3"/>
          <p:cNvSpPr>
            <a:spLocks noGrp="1" noChangeArrowheads="1"/>
          </p:cNvSpPr>
          <p:nvPr>
            <p:ph type="dt" sz="quarter" idx="1"/>
          </p:nvPr>
        </p:nvSpPr>
        <p:spPr bwMode="auto">
          <a:xfrm>
            <a:off x="3851432" y="0"/>
            <a:ext cx="2946247" cy="496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25" tIns="46011" rIns="92025" bIns="46011"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8196" name="Rectangle 4"/>
          <p:cNvSpPr>
            <a:spLocks noGrp="1" noChangeArrowheads="1"/>
          </p:cNvSpPr>
          <p:nvPr>
            <p:ph type="ftr" sz="quarter" idx="2"/>
          </p:nvPr>
        </p:nvSpPr>
        <p:spPr bwMode="auto">
          <a:xfrm>
            <a:off x="4" y="9430067"/>
            <a:ext cx="2946247" cy="496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25" tIns="46011" rIns="92025" bIns="46011"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8197" name="Rectangle 5"/>
          <p:cNvSpPr>
            <a:spLocks noGrp="1" noChangeArrowheads="1"/>
          </p:cNvSpPr>
          <p:nvPr>
            <p:ph type="sldNum" sz="quarter" idx="3"/>
          </p:nvPr>
        </p:nvSpPr>
        <p:spPr bwMode="auto">
          <a:xfrm>
            <a:off x="3851432" y="9430067"/>
            <a:ext cx="2946247" cy="496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25" tIns="46011" rIns="92025" bIns="46011" numCol="1" anchor="b" anchorCtr="0" compatLnSpc="1">
            <a:prstTxWarp prst="textNoShape">
              <a:avLst/>
            </a:prstTxWarp>
          </a:bodyPr>
          <a:lstStyle>
            <a:lvl1pPr algn="r">
              <a:defRPr sz="1200">
                <a:ea typeface="ＭＳ Ｐゴシック" pitchFamily="50" charset="-128"/>
              </a:defRPr>
            </a:lvl1pPr>
          </a:lstStyle>
          <a:p>
            <a:pPr>
              <a:defRPr/>
            </a:pPr>
            <a:fld id="{9C510C98-B72F-4E59-A373-BD78DEAB794A}" type="slidenum">
              <a:rPr lang="en-US" altLang="ja-JP"/>
              <a:pPr>
                <a:defRPr/>
              </a:pPr>
              <a:t>‹#›</a:t>
            </a:fld>
            <a:endParaRPr lang="en-US" altLang="ja-JP"/>
          </a:p>
        </p:txBody>
      </p:sp>
    </p:spTree>
    <p:extLst>
      <p:ext uri="{BB962C8B-B14F-4D97-AF65-F5344CB8AC3E}">
        <p14:creationId xmlns:p14="http://schemas.microsoft.com/office/powerpoint/2010/main" val="3512745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 y="0"/>
            <a:ext cx="2946247" cy="496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25" tIns="46011" rIns="92025" bIns="46011"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3075" name="Rectangle 3"/>
          <p:cNvSpPr>
            <a:spLocks noGrp="1" noChangeArrowheads="1"/>
          </p:cNvSpPr>
          <p:nvPr>
            <p:ph type="dt" idx="1"/>
          </p:nvPr>
        </p:nvSpPr>
        <p:spPr bwMode="auto">
          <a:xfrm>
            <a:off x="3851432" y="0"/>
            <a:ext cx="2946247" cy="496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25" tIns="46011" rIns="92025" bIns="46011"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2136775" y="744538"/>
            <a:ext cx="2525713"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06789" y="4715034"/>
            <a:ext cx="4984107" cy="4467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25" tIns="46011" rIns="92025" bIns="46011"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078" name="Rectangle 6"/>
          <p:cNvSpPr>
            <a:spLocks noGrp="1" noChangeArrowheads="1"/>
          </p:cNvSpPr>
          <p:nvPr>
            <p:ph type="ftr" sz="quarter" idx="4"/>
          </p:nvPr>
        </p:nvSpPr>
        <p:spPr bwMode="auto">
          <a:xfrm>
            <a:off x="4" y="9430067"/>
            <a:ext cx="2946247" cy="496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25" tIns="46011" rIns="92025" bIns="46011"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3079" name="Rectangle 7"/>
          <p:cNvSpPr>
            <a:spLocks noGrp="1" noChangeArrowheads="1"/>
          </p:cNvSpPr>
          <p:nvPr>
            <p:ph type="sldNum" sz="quarter" idx="5"/>
          </p:nvPr>
        </p:nvSpPr>
        <p:spPr bwMode="auto">
          <a:xfrm>
            <a:off x="3851432" y="9430067"/>
            <a:ext cx="2946247" cy="496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25" tIns="46011" rIns="92025" bIns="46011" numCol="1" anchor="b" anchorCtr="0" compatLnSpc="1">
            <a:prstTxWarp prst="textNoShape">
              <a:avLst/>
            </a:prstTxWarp>
          </a:bodyPr>
          <a:lstStyle>
            <a:lvl1pPr algn="r">
              <a:defRPr sz="1200">
                <a:ea typeface="ＭＳ Ｐゴシック" pitchFamily="50" charset="-128"/>
              </a:defRPr>
            </a:lvl1pPr>
          </a:lstStyle>
          <a:p>
            <a:pPr>
              <a:defRPr/>
            </a:pPr>
            <a:fld id="{49E17963-4937-4DB6-A69D-5DBB31BB79FC}" type="slidenum">
              <a:rPr lang="en-US" altLang="ja-JP"/>
              <a:pPr>
                <a:defRPr/>
              </a:pPr>
              <a:t>‹#›</a:t>
            </a:fld>
            <a:endParaRPr lang="en-US" altLang="ja-JP"/>
          </a:p>
        </p:txBody>
      </p:sp>
    </p:spTree>
    <p:extLst>
      <p:ext uri="{BB962C8B-B14F-4D97-AF65-F5344CB8AC3E}">
        <p14:creationId xmlns:p14="http://schemas.microsoft.com/office/powerpoint/2010/main" val="13374521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059745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7" r:id="rId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8805322"/>
      </p:ext>
    </p:extLst>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7" name="図 16">
            <a:extLst>
              <a:ext uri="{FF2B5EF4-FFF2-40B4-BE49-F238E27FC236}">
                <a16:creationId xmlns:a16="http://schemas.microsoft.com/office/drawing/2014/main" id="{A8C8C044-22EE-034E-AB65-BA52A7FADD8F}"/>
              </a:ext>
            </a:extLst>
          </p:cNvPr>
          <p:cNvPicPr>
            <a:picLocks noChangeAspect="1"/>
          </p:cNvPicPr>
          <p:nvPr/>
        </p:nvPicPr>
        <p:blipFill>
          <a:blip r:embed="rId2">
            <a:alphaModFix amt="85000"/>
            <a:extLst>
              <a:ext uri="{28A0092B-C50C-407E-A947-70E740481C1C}">
                <a14:useLocalDpi xmlns:a14="http://schemas.microsoft.com/office/drawing/2010/main" val="0"/>
              </a:ext>
            </a:extLst>
          </a:blip>
          <a:stretch>
            <a:fillRect/>
          </a:stretch>
        </p:blipFill>
        <p:spPr>
          <a:xfrm>
            <a:off x="21724" y="0"/>
            <a:ext cx="3183910" cy="10668000"/>
          </a:xfrm>
          <a:prstGeom prst="rect">
            <a:avLst/>
          </a:prstGeom>
        </p:spPr>
      </p:pic>
      <p:sp>
        <p:nvSpPr>
          <p:cNvPr id="10" name="正方形/長方形 9">
            <a:extLst>
              <a:ext uri="{FF2B5EF4-FFF2-40B4-BE49-F238E27FC236}">
                <a16:creationId xmlns:a16="http://schemas.microsoft.com/office/drawing/2014/main" id="{DD051022-CE75-9C4E-99BB-93AA180EA052}"/>
              </a:ext>
            </a:extLst>
          </p:cNvPr>
          <p:cNvSpPr/>
          <p:nvPr/>
        </p:nvSpPr>
        <p:spPr>
          <a:xfrm>
            <a:off x="0" y="0"/>
            <a:ext cx="1080000" cy="10692000"/>
          </a:xfrm>
          <a:prstGeom prst="rect">
            <a:avLst/>
          </a:prstGeom>
          <a:gradFill>
            <a:gsLst>
              <a:gs pos="0">
                <a:srgbClr val="F2A4A4"/>
              </a:gs>
              <a:gs pos="100000">
                <a:schemeClr val="bg1">
                  <a:lumMod val="100000"/>
                  <a:alpha val="50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lstStyle/>
          <a:p>
            <a:pPr algn="ctr"/>
            <a:endParaRPr kumimoji="1" lang="ja-JP" altLang="en-US" sz="1600">
              <a:gradFill>
                <a:gsLst>
                  <a:gs pos="73000">
                    <a:srgbClr val="00CC66"/>
                  </a:gs>
                  <a:gs pos="0">
                    <a:srgbClr val="00A497"/>
                  </a:gs>
                  <a:gs pos="100000">
                    <a:srgbClr val="D5FFFC"/>
                  </a:gs>
                </a:gsLst>
              </a:gradFill>
              <a:latin typeface="Times New Roman" pitchFamily="18" charset="0"/>
              <a:ea typeface="HGSｺﾞｼｯｸE" pitchFamily="50" charset="-128"/>
            </a:endParaRPr>
          </a:p>
        </p:txBody>
      </p:sp>
      <p:sp>
        <p:nvSpPr>
          <p:cNvPr id="5" name="テキスト 10">
            <a:extLst>
              <a:ext uri="{FF2B5EF4-FFF2-40B4-BE49-F238E27FC236}">
                <a16:creationId xmlns:a16="http://schemas.microsoft.com/office/drawing/2014/main" id="{FDF073C6-8C52-B64F-8669-E4ABC488BFA0}"/>
              </a:ext>
            </a:extLst>
          </p:cNvPr>
          <p:cNvSpPr txBox="1"/>
          <p:nvPr/>
        </p:nvSpPr>
        <p:spPr>
          <a:xfrm>
            <a:off x="359702" y="1390751"/>
            <a:ext cx="6482816" cy="774897"/>
          </a:xfrm>
          <a:prstGeom prst="rect">
            <a:avLst/>
          </a:prstGeom>
          <a:noFill/>
          <a:ln>
            <a:noFill/>
          </a:ln>
          <a:effectLst/>
          <a:extLst>
            <a:ext uri="{C572A759-6A51-4108-AA02-DFA0A04FC94B}">
              <ma14:wrappingTextBoxFlag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ma14="http://schemas.microsoft.com/office/mac/drawingml/2011/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val="1"/>
            </a:ext>
          </a:ex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108000" numCol="1" spcCol="0" rtlCol="0" fromWordArt="0" anchor="b" anchorCtr="0" forceAA="0" compatLnSpc="1">
            <a:prstTxWarp prst="textNoShape">
              <a:avLst/>
            </a:prstTxWarp>
            <a:noAutofit/>
          </a:bodyPr>
          <a:lstStyle/>
          <a:p>
            <a:pPr algn="ctr">
              <a:lnSpc>
                <a:spcPts val="1200"/>
              </a:lnSpc>
              <a:spcAft>
                <a:spcPts val="0"/>
              </a:spcAft>
            </a:pPr>
            <a:r>
              <a:rPr lang="ja-JP" altLang="en-US" sz="1000" kern="100" dirty="0">
                <a:solidFill>
                  <a:srgbClr val="C00000"/>
                </a:solidFill>
                <a:latin typeface="メイリオ" panose="020B0604030504040204" pitchFamily="50" charset="-128"/>
                <a:ea typeface="メイリオ" panose="020B0604030504040204" pitchFamily="50" charset="-128"/>
                <a:cs typeface="Times New Roman" panose="02020603050405020304" pitchFamily="18" charset="0"/>
              </a:rPr>
              <a:t>高年齢者の活用促進のため、雇用管理制度の整備等に係る措置を実施した事業主に対して助成されます。</a:t>
            </a:r>
          </a:p>
        </p:txBody>
      </p:sp>
      <p:sp>
        <p:nvSpPr>
          <p:cNvPr id="4" name="テキスト 10">
            <a:extLst>
              <a:ext uri="{FF2B5EF4-FFF2-40B4-BE49-F238E27FC236}">
                <a16:creationId xmlns:a16="http://schemas.microsoft.com/office/drawing/2014/main" id="{E35B305E-8C68-0840-A8D2-E0F8FC5857F4}"/>
              </a:ext>
            </a:extLst>
          </p:cNvPr>
          <p:cNvSpPr txBox="1"/>
          <p:nvPr/>
        </p:nvSpPr>
        <p:spPr>
          <a:xfrm>
            <a:off x="0" y="932417"/>
            <a:ext cx="7239000" cy="873191"/>
          </a:xfrm>
          <a:prstGeom prst="rect">
            <a:avLst/>
          </a:prstGeom>
          <a:noFill/>
          <a:ln>
            <a:noFill/>
          </a:ln>
          <a:effectLst/>
          <a:extLst>
            <a:ext uri="{C572A759-6A51-4108-AA02-DFA0A04FC94B}">
              <ma14:wrappingTextBoxFlag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ma14="http://schemas.microsoft.com/office/mac/drawingml/2011/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val="1"/>
            </a:ext>
          </a:ex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ctr" anchorCtr="1" forceAA="0" compatLnSpc="1">
            <a:prstTxWarp prst="textNoShape">
              <a:avLst/>
            </a:prstTxWarp>
            <a:noAutofit/>
          </a:bodyPr>
          <a:lstStyle/>
          <a:p>
            <a:pPr algn="ctr">
              <a:lnSpc>
                <a:spcPts val="3200"/>
              </a:lnSpc>
              <a:spcAft>
                <a:spcPts val="0"/>
              </a:spcAft>
            </a:pPr>
            <a:r>
              <a:rPr lang="zh-TW" altLang="en-US" sz="4000" b="1" kern="100" dirty="0">
                <a:solidFill>
                  <a:srgbClr val="F2A4A4"/>
                </a:solidFill>
                <a:ea typeface="メイリオ" panose="020B0604030504040204" pitchFamily="50" charset="-128"/>
                <a:cs typeface="Times New Roman" panose="02020603050405020304" pitchFamily="18" charset="0"/>
              </a:rPr>
              <a:t>６５歳超雇用推進</a:t>
            </a:r>
            <a:r>
              <a:rPr lang="ja-JP" altLang="en-US" sz="4000" b="1" kern="100" dirty="0">
                <a:solidFill>
                  <a:srgbClr val="F2A4A4"/>
                </a:solidFill>
                <a:ea typeface="メイリオ" panose="020B0604030504040204" pitchFamily="50" charset="-128"/>
                <a:cs typeface="Times New Roman" panose="02020603050405020304" pitchFamily="18" charset="0"/>
              </a:rPr>
              <a:t>助成金</a:t>
            </a:r>
            <a:endParaRPr lang="en-US" altLang="ja-JP" sz="4000" b="1" kern="100" dirty="0">
              <a:solidFill>
                <a:srgbClr val="F2A4A4"/>
              </a:solidFill>
              <a:ea typeface="メイリオ" panose="020B0604030504040204" pitchFamily="50" charset="-128"/>
              <a:cs typeface="Times New Roman" panose="02020603050405020304" pitchFamily="18" charset="0"/>
            </a:endParaRPr>
          </a:p>
          <a:p>
            <a:pPr algn="ctr">
              <a:lnSpc>
                <a:spcPts val="3200"/>
              </a:lnSpc>
              <a:spcAft>
                <a:spcPts val="0"/>
              </a:spcAft>
            </a:pPr>
            <a:r>
              <a:rPr lang="ja-JP" altLang="en-US" b="1" kern="100" dirty="0">
                <a:solidFill>
                  <a:srgbClr val="F2A4A4"/>
                </a:solidFill>
                <a:ea typeface="メイリオ" panose="020B0604030504040204" pitchFamily="50" charset="-128"/>
                <a:cs typeface="Times New Roman" panose="02020603050405020304" pitchFamily="18" charset="0"/>
              </a:rPr>
              <a:t>（</a:t>
            </a:r>
            <a:r>
              <a:rPr lang="zh-TW" altLang="en-US" b="1" kern="100" dirty="0">
                <a:solidFill>
                  <a:srgbClr val="F2A4A4"/>
                </a:solidFill>
                <a:ea typeface="メイリオ" panose="020B0604030504040204" pitchFamily="50" charset="-128"/>
                <a:cs typeface="Times New Roman" panose="02020603050405020304" pitchFamily="18" charset="0"/>
              </a:rPr>
              <a:t>高年齢者評価制度等雇用管理改善</a:t>
            </a:r>
            <a:r>
              <a:rPr lang="ja-JP" altLang="en-US" b="1" kern="100" dirty="0">
                <a:solidFill>
                  <a:srgbClr val="F2A4A4"/>
                </a:solidFill>
                <a:ea typeface="メイリオ" panose="020B0604030504040204" pitchFamily="50" charset="-128"/>
                <a:cs typeface="Times New Roman" panose="02020603050405020304" pitchFamily="18" charset="0"/>
              </a:rPr>
              <a:t>コース）</a:t>
            </a:r>
            <a:endParaRPr lang="zh-TW" altLang="en-US" b="1" kern="100" dirty="0">
              <a:solidFill>
                <a:srgbClr val="F2A4A4"/>
              </a:solidFill>
              <a:ea typeface="メイリオ" panose="020B0604030504040204" pitchFamily="50" charset="-128"/>
              <a:cs typeface="Times New Roman" panose="02020603050405020304" pitchFamily="18" charset="0"/>
            </a:endParaRPr>
          </a:p>
        </p:txBody>
      </p:sp>
      <p:graphicFrame>
        <p:nvGraphicFramePr>
          <p:cNvPr id="3" name="表 2"/>
          <p:cNvGraphicFramePr>
            <a:graphicFrameLocks noGrp="1"/>
          </p:cNvGraphicFramePr>
          <p:nvPr>
            <p:extLst>
              <p:ext uri="{D42A27DB-BD31-4B8C-83A1-F6EECF244321}">
                <p14:modId xmlns:p14="http://schemas.microsoft.com/office/powerpoint/2010/main" val="1308529334"/>
              </p:ext>
            </p:extLst>
          </p:nvPr>
        </p:nvGraphicFramePr>
        <p:xfrm>
          <a:off x="267130" y="2309664"/>
          <a:ext cx="6658644" cy="7526107"/>
        </p:xfrm>
        <a:graphic>
          <a:graphicData uri="http://schemas.openxmlformats.org/drawingml/2006/table">
            <a:tbl>
              <a:tblPr firstRow="1" bandRow="1"/>
              <a:tblGrid>
                <a:gridCol w="6658644">
                  <a:extLst>
                    <a:ext uri="{9D8B030D-6E8A-4147-A177-3AD203B41FA5}">
                      <a16:colId xmlns:a16="http://schemas.microsoft.com/office/drawing/2014/main" val="20000"/>
                    </a:ext>
                  </a:extLst>
                </a:gridCol>
              </a:tblGrid>
              <a:tr h="270000">
                <a:tc>
                  <a:txBody>
                    <a:bodyPr/>
                    <a:lstStyle/>
                    <a:p>
                      <a:pPr algn="l">
                        <a:lnSpc>
                          <a:spcPts val="1500"/>
                        </a:lnSpc>
                        <a:spcAft>
                          <a:spcPts val="0"/>
                        </a:spcAft>
                      </a:pPr>
                      <a:r>
                        <a:rPr lang="ja-JP" sz="1300" b="1" kern="100" dirty="0">
                          <a:solidFill>
                            <a:srgbClr val="FFFFFF"/>
                          </a:solidFill>
                          <a:effectLst/>
                          <a:latin typeface="Century" panose="02040604050505020304" pitchFamily="18" charset="0"/>
                          <a:ea typeface="メイリオ" panose="020B0604030504040204" pitchFamily="50" charset="-128"/>
                          <a:cs typeface="Times New Roman" panose="02020603050405020304" pitchFamily="18" charset="0"/>
                        </a:rPr>
                        <a:t>受給できる事業主</a:t>
                      </a:r>
                      <a:r>
                        <a:rPr lang="ja-JP" altLang="en-US" sz="1300" b="1" kern="100" dirty="0">
                          <a:solidFill>
                            <a:srgbClr val="FFFFFF"/>
                          </a:solidFill>
                          <a:effectLst/>
                          <a:latin typeface="Century" panose="02040604050505020304" pitchFamily="18" charset="0"/>
                          <a:ea typeface="メイリオ" panose="020B0604030504040204" pitchFamily="50" charset="-128"/>
                          <a:cs typeface="Times New Roman" panose="02020603050405020304" pitchFamily="18" charset="0"/>
                        </a:rPr>
                        <a:t>  </a:t>
                      </a:r>
                      <a:r>
                        <a:rPr kumimoji="1" lang="en-US" altLang="ja-JP" sz="900" b="1" kern="100" dirty="0">
                          <a:solidFill>
                            <a:schemeClr val="bg1"/>
                          </a:solidFill>
                          <a:effectLst/>
                          <a:latin typeface="Century" panose="02040604050505020304" pitchFamily="18" charset="0"/>
                          <a:ea typeface="メイリオ" panose="020B0604030504040204" pitchFamily="50" charset="-128"/>
                          <a:cs typeface="Times New Roman" panose="02020603050405020304" pitchFamily="18" charset="0"/>
                        </a:rPr>
                        <a:t>※</a:t>
                      </a:r>
                      <a:r>
                        <a:rPr kumimoji="1" lang="ja-JP" altLang="en-US" sz="900" b="1" kern="100" dirty="0">
                          <a:solidFill>
                            <a:schemeClr val="bg1"/>
                          </a:solidFill>
                          <a:effectLst/>
                          <a:latin typeface="Century" panose="02040604050505020304" pitchFamily="18" charset="0"/>
                          <a:ea typeface="メイリオ" panose="020B0604030504040204" pitchFamily="50" charset="-128"/>
                          <a:cs typeface="Times New Roman" panose="02020603050405020304" pitchFamily="18" charset="0"/>
                        </a:rPr>
                        <a:t>下記以外にも、雇用関係助成金共通の要件などいくつかの受給要件があります。</a:t>
                      </a:r>
                    </a:p>
                  </a:txBody>
                  <a:tcPr marL="60473" marR="60473" marT="720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A4A4"/>
                    </a:solidFill>
                  </a:tcPr>
                </a:tc>
                <a:extLst>
                  <a:ext uri="{0D108BD9-81ED-4DB2-BD59-A6C34878D82A}">
                    <a16:rowId xmlns:a16="http://schemas.microsoft.com/office/drawing/2014/main" val="10000"/>
                  </a:ext>
                </a:extLst>
              </a:tr>
              <a:tr h="2778550">
                <a:tc>
                  <a:txBody>
                    <a:bodyPr/>
                    <a:lstStyle/>
                    <a:p>
                      <a:pPr marL="0" marR="0" lvl="0" indent="0" algn="just" defTabSz="914400" rtl="0" eaLnBrk="1" fontAlgn="auto" latinLnBrk="0" hangingPunct="1">
                        <a:lnSpc>
                          <a:spcPts val="1500"/>
                        </a:lnSpc>
                        <a:spcBef>
                          <a:spcPts val="0"/>
                        </a:spcBef>
                        <a:spcAft>
                          <a:spcPts val="0"/>
                        </a:spcAft>
                        <a:buClrTx/>
                        <a:buSzTx/>
                        <a:buFontTx/>
                        <a:buNone/>
                        <a:tabLst/>
                        <a:defRPr/>
                      </a:pPr>
                      <a:endParaRPr kumimoji="1" lang="en-US" altLang="ja-JP" sz="900" b="1" i="0" u="none" strike="noStrike" kern="100" cap="none" spc="0" normalizeH="0" baseline="0" noProof="0" dirty="0">
                        <a:ln>
                          <a:noFill/>
                        </a:ln>
                        <a:solidFill>
                          <a:srgbClr val="C00000"/>
                        </a:solidFill>
                        <a:effectLst/>
                        <a:uLnTx/>
                        <a:uFillTx/>
                        <a:latin typeface="Century" panose="02040604050505020304" pitchFamily="18" charset="0"/>
                        <a:ea typeface="メイリオ" panose="020B0604030504040204" pitchFamily="50" charset="-128"/>
                        <a:cs typeface="Times New Roman" panose="02020603050405020304" pitchFamily="18" charset="0"/>
                      </a:endParaRPr>
                    </a:p>
                    <a:p>
                      <a:pPr marL="0" marR="0" lvl="0" indent="0" algn="just" defTabSz="914400" rtl="0" eaLnBrk="1" fontAlgn="auto" latinLnBrk="0" hangingPunct="1">
                        <a:lnSpc>
                          <a:spcPts val="900"/>
                        </a:lnSpc>
                        <a:spcBef>
                          <a:spcPts val="0"/>
                        </a:spcBef>
                        <a:spcAft>
                          <a:spcPts val="0"/>
                        </a:spcAft>
                        <a:buClrTx/>
                        <a:buSzTx/>
                        <a:buFontTx/>
                        <a:buNone/>
                        <a:tabLst/>
                        <a:defRPr/>
                      </a:pPr>
                      <a:r>
                        <a:rPr kumimoji="1" lang="ja-JP" altLang="en-US" sz="1000" b="1" i="0" u="none" strike="noStrike" kern="100" cap="none" spc="0" normalizeH="0" baseline="0" noProof="0" dirty="0">
                          <a:ln>
                            <a:noFill/>
                          </a:ln>
                          <a:solidFill>
                            <a:srgbClr val="C00000"/>
                          </a:solidFill>
                          <a:effectLst/>
                          <a:uLnTx/>
                          <a:uFillTx/>
                          <a:latin typeface="Century" panose="02040604050505020304" pitchFamily="18" charset="0"/>
                          <a:ea typeface="メイリオ" panose="020B0604030504040204" pitchFamily="50" charset="-128"/>
                          <a:cs typeface="Times New Roman" panose="02020603050405020304" pitchFamily="18" charset="0"/>
                        </a:rPr>
                        <a:t>　</a:t>
                      </a:r>
                      <a:r>
                        <a:rPr kumimoji="1" lang="ja-JP" altLang="en-US" sz="1200" b="1" i="0" u="none" strike="noStrike" kern="100" cap="none" spc="0" normalizeH="0" baseline="0" noProof="0" dirty="0">
                          <a:ln>
                            <a:noFill/>
                          </a:ln>
                          <a:solidFill>
                            <a:srgbClr val="C00000"/>
                          </a:solidFill>
                          <a:effectLst/>
                          <a:uLnTx/>
                          <a:uFillTx/>
                          <a:latin typeface="Century" panose="02040604050505020304" pitchFamily="18" charset="0"/>
                          <a:ea typeface="メイリオ" panose="020B0604030504040204" pitchFamily="50" charset="-128"/>
                          <a:cs typeface="Times New Roman" panose="02020603050405020304" pitchFamily="18" charset="0"/>
                        </a:rPr>
                        <a:t>次のいずれにも該当する</a:t>
                      </a:r>
                      <a:r>
                        <a:rPr kumimoji="1" lang="ja-JP" altLang="en-US" sz="1200" b="0"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rPr>
                        <a:t>雇用保険の適用事業所の事業主</a:t>
                      </a:r>
                      <a:endParaRPr kumimoji="1" lang="en-US" altLang="ja-JP" sz="1200" b="0"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endParaRPr>
                    </a:p>
                    <a:p>
                      <a:pPr marL="0" marR="0" lvl="0" indent="0" algn="just" defTabSz="914400" rtl="0" eaLnBrk="1" fontAlgn="auto" latinLnBrk="0" hangingPunct="1">
                        <a:lnSpc>
                          <a:spcPts val="1000"/>
                        </a:lnSpc>
                        <a:spcBef>
                          <a:spcPts val="0"/>
                        </a:spcBef>
                        <a:spcAft>
                          <a:spcPts val="0"/>
                        </a:spcAft>
                        <a:buClrTx/>
                        <a:buSzTx/>
                        <a:buFontTx/>
                        <a:buNone/>
                        <a:tabLst/>
                        <a:defRPr/>
                      </a:pPr>
                      <a:endParaRPr kumimoji="1" lang="en-US" altLang="ja-JP" sz="900" b="1"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endParaRPr>
                    </a:p>
                    <a:p>
                      <a:pPr marL="0" marR="0" lvl="0" indent="0" algn="just" defTabSz="914400" rtl="0" eaLnBrk="1" fontAlgn="auto" latinLnBrk="0" hangingPunct="1">
                        <a:lnSpc>
                          <a:spcPts val="1500"/>
                        </a:lnSpc>
                        <a:spcBef>
                          <a:spcPts val="0"/>
                        </a:spcBef>
                        <a:spcAft>
                          <a:spcPts val="0"/>
                        </a:spcAft>
                        <a:buClrTx/>
                        <a:buSzTx/>
                        <a:buFontTx/>
                        <a:buNone/>
                        <a:tabLst/>
                        <a:defRPr/>
                      </a:pPr>
                      <a:r>
                        <a:rPr kumimoji="1" lang="ja-JP" altLang="en-US" sz="850" b="0"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rPr>
                        <a:t>　　１．高年齢者の雇用の推進のため「高年齢者雇用管理整備の措置」を記載した「雇用管理整備計画書」を作成し、</a:t>
                      </a:r>
                    </a:p>
                    <a:p>
                      <a:pPr marL="0" marR="0" lvl="0" indent="0" algn="just" defTabSz="914400" rtl="0" eaLnBrk="1" fontAlgn="auto" latinLnBrk="0" hangingPunct="1">
                        <a:lnSpc>
                          <a:spcPts val="1500"/>
                        </a:lnSpc>
                        <a:spcBef>
                          <a:spcPts val="0"/>
                        </a:spcBef>
                        <a:spcAft>
                          <a:spcPts val="0"/>
                        </a:spcAft>
                        <a:buClrTx/>
                        <a:buSzTx/>
                        <a:buFontTx/>
                        <a:buNone/>
                        <a:tabLst/>
                        <a:defRPr/>
                      </a:pPr>
                      <a:r>
                        <a:rPr kumimoji="1" lang="ja-JP" altLang="en-US" sz="850" b="0"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rPr>
                        <a:t>　　　　（独）高齢・障害・求職者雇用支援機構に提出してその認定を受けること</a:t>
                      </a:r>
                    </a:p>
                    <a:p>
                      <a:pPr marL="0" marR="0" lvl="0" indent="0" algn="just" defTabSz="914400" rtl="0" eaLnBrk="1" fontAlgn="auto" latinLnBrk="0" hangingPunct="1">
                        <a:lnSpc>
                          <a:spcPts val="1500"/>
                        </a:lnSpc>
                        <a:spcBef>
                          <a:spcPts val="0"/>
                        </a:spcBef>
                        <a:spcAft>
                          <a:spcPts val="0"/>
                        </a:spcAft>
                        <a:buClrTx/>
                        <a:buSzTx/>
                        <a:buFontTx/>
                        <a:buNone/>
                        <a:tabLst/>
                        <a:defRPr/>
                      </a:pPr>
                      <a:endParaRPr kumimoji="1" lang="ja-JP" altLang="en-US" sz="850" b="0"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endParaRPr>
                    </a:p>
                    <a:p>
                      <a:pPr marL="0" marR="0" lvl="0" indent="0" algn="just" defTabSz="914400" rtl="0" eaLnBrk="1" fontAlgn="auto" latinLnBrk="0" hangingPunct="1">
                        <a:lnSpc>
                          <a:spcPts val="1500"/>
                        </a:lnSpc>
                        <a:spcBef>
                          <a:spcPts val="0"/>
                        </a:spcBef>
                        <a:spcAft>
                          <a:spcPts val="0"/>
                        </a:spcAft>
                        <a:buClrTx/>
                        <a:buSzTx/>
                        <a:buFontTx/>
                        <a:buNone/>
                        <a:tabLst/>
                        <a:defRPr/>
                      </a:pPr>
                      <a:r>
                        <a:rPr kumimoji="1" lang="ja-JP" altLang="en-US" sz="850" b="0"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rPr>
                        <a:t>　　２．高年齢者の雇用の機会を増大するため、５５歳以上の高年齢者を対象とした次のいずれかの措置を</a:t>
                      </a:r>
                      <a:endParaRPr kumimoji="1" lang="en-US" altLang="ja-JP" sz="850" b="0"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endParaRPr>
                    </a:p>
                    <a:p>
                      <a:pPr marL="0" marR="0" lvl="0" indent="0" algn="just" defTabSz="914400" rtl="0" eaLnBrk="1" fontAlgn="auto" latinLnBrk="0" hangingPunct="1">
                        <a:lnSpc>
                          <a:spcPts val="1500"/>
                        </a:lnSpc>
                        <a:spcBef>
                          <a:spcPts val="0"/>
                        </a:spcBef>
                        <a:spcAft>
                          <a:spcPts val="0"/>
                        </a:spcAft>
                        <a:buClrTx/>
                        <a:buSzTx/>
                        <a:buFontTx/>
                        <a:buNone/>
                        <a:tabLst/>
                        <a:defRPr/>
                      </a:pPr>
                      <a:r>
                        <a:rPr kumimoji="1" lang="ja-JP" altLang="en-US" sz="850" b="0"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rPr>
                        <a:t>　　　　労働協約または就業規則に定めて実施すること</a:t>
                      </a:r>
                    </a:p>
                    <a:p>
                      <a:pPr marL="0" marR="0" lvl="0" indent="0" algn="just" defTabSz="914400" rtl="0" eaLnBrk="1" fontAlgn="auto" latinLnBrk="0" hangingPunct="1">
                        <a:lnSpc>
                          <a:spcPts val="1500"/>
                        </a:lnSpc>
                        <a:spcBef>
                          <a:spcPts val="0"/>
                        </a:spcBef>
                        <a:spcAft>
                          <a:spcPts val="0"/>
                        </a:spcAft>
                        <a:buClrTx/>
                        <a:buSzTx/>
                        <a:buFontTx/>
                        <a:buNone/>
                        <a:tabLst/>
                        <a:defRPr/>
                      </a:pPr>
                      <a:r>
                        <a:rPr kumimoji="1" lang="ja-JP" altLang="en-US" sz="850" b="0"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rPr>
                        <a:t>　　　（１）高年齢者の意欲および能力に応じた適正な配置および処遇を行うため、高年齢者の職業能力を評価する仕組み</a:t>
                      </a:r>
                    </a:p>
                    <a:p>
                      <a:pPr marL="0" marR="0" lvl="0" indent="0" algn="just" defTabSz="914400" rtl="0" eaLnBrk="1" fontAlgn="auto" latinLnBrk="0" hangingPunct="1">
                        <a:lnSpc>
                          <a:spcPts val="1500"/>
                        </a:lnSpc>
                        <a:spcBef>
                          <a:spcPts val="0"/>
                        </a:spcBef>
                        <a:spcAft>
                          <a:spcPts val="0"/>
                        </a:spcAft>
                        <a:buClrTx/>
                        <a:buSzTx/>
                        <a:buFontTx/>
                        <a:buNone/>
                        <a:tabLst/>
                        <a:defRPr/>
                      </a:pPr>
                      <a:r>
                        <a:rPr kumimoji="1" lang="ja-JP" altLang="en-US" sz="850" b="0"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rPr>
                        <a:t>　　　　　　およびこれを活用した賃金・人事処遇制度の導入または改善を行うこと</a:t>
                      </a:r>
                    </a:p>
                    <a:p>
                      <a:pPr marL="0" marR="0" lvl="0" indent="0" algn="just" defTabSz="914400" rtl="0" eaLnBrk="1" fontAlgn="auto" latinLnBrk="0" hangingPunct="1">
                        <a:lnSpc>
                          <a:spcPts val="1500"/>
                        </a:lnSpc>
                        <a:spcBef>
                          <a:spcPts val="0"/>
                        </a:spcBef>
                        <a:spcAft>
                          <a:spcPts val="0"/>
                        </a:spcAft>
                        <a:buClrTx/>
                        <a:buSzTx/>
                        <a:buFontTx/>
                        <a:buNone/>
                        <a:tabLst/>
                        <a:defRPr/>
                      </a:pPr>
                      <a:r>
                        <a:rPr kumimoji="1" lang="ja-JP" altLang="en-US" sz="850" b="0"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rPr>
                        <a:t>　　　（２）短時間勤務制度、隔日勤務制度など、高年齢者の希望に応じた勤務が可能となる労働時間制度の導入</a:t>
                      </a:r>
                      <a:endParaRPr kumimoji="1" lang="en-US" altLang="ja-JP" sz="850" b="0"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endParaRPr>
                    </a:p>
                    <a:p>
                      <a:pPr marL="0" marR="0" lvl="0" indent="0" algn="just" defTabSz="914400" rtl="0" eaLnBrk="1" fontAlgn="auto" latinLnBrk="0" hangingPunct="1">
                        <a:lnSpc>
                          <a:spcPts val="1500"/>
                        </a:lnSpc>
                        <a:spcBef>
                          <a:spcPts val="0"/>
                        </a:spcBef>
                        <a:spcAft>
                          <a:spcPts val="0"/>
                        </a:spcAft>
                        <a:buClrTx/>
                        <a:buSzTx/>
                        <a:buFontTx/>
                        <a:buNone/>
                        <a:tabLst/>
                        <a:defRPr/>
                      </a:pPr>
                      <a:r>
                        <a:rPr kumimoji="1" lang="ja-JP" altLang="en-US" sz="850" b="0"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rPr>
                        <a:t>　　　　　　または改善を行うこと</a:t>
                      </a:r>
                    </a:p>
                    <a:p>
                      <a:pPr marL="0" marR="0" lvl="0" indent="0" algn="just" defTabSz="914400" rtl="0" eaLnBrk="1" fontAlgn="auto" latinLnBrk="0" hangingPunct="1">
                        <a:lnSpc>
                          <a:spcPts val="1500"/>
                        </a:lnSpc>
                        <a:spcBef>
                          <a:spcPts val="0"/>
                        </a:spcBef>
                        <a:spcAft>
                          <a:spcPts val="0"/>
                        </a:spcAft>
                        <a:buClrTx/>
                        <a:buSzTx/>
                        <a:buFontTx/>
                        <a:buNone/>
                        <a:tabLst/>
                        <a:defRPr/>
                      </a:pPr>
                      <a:r>
                        <a:rPr kumimoji="1" lang="ja-JP" altLang="en-US" sz="850" b="0"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rPr>
                        <a:t>　　　（３）高年齢者の負担を軽減するための在宅勤務制度の導入または改善を行うこと</a:t>
                      </a:r>
                    </a:p>
                    <a:p>
                      <a:pPr marL="0" marR="0" lvl="0" indent="0" algn="just" defTabSz="914400" rtl="0" eaLnBrk="1" fontAlgn="auto" latinLnBrk="0" hangingPunct="1">
                        <a:lnSpc>
                          <a:spcPts val="1500"/>
                        </a:lnSpc>
                        <a:spcBef>
                          <a:spcPts val="0"/>
                        </a:spcBef>
                        <a:spcAft>
                          <a:spcPts val="0"/>
                        </a:spcAft>
                        <a:buClrTx/>
                        <a:buSzTx/>
                        <a:buFontTx/>
                        <a:buNone/>
                        <a:tabLst/>
                        <a:defRPr/>
                      </a:pPr>
                      <a:r>
                        <a:rPr kumimoji="1" lang="ja-JP" altLang="en-US" sz="850" b="0"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rPr>
                        <a:t>　　　（４）高年齢者が意欲と能力を発揮して働けるために必要となる知識を付与するための研修制度の導入または改善を行うこと</a:t>
                      </a:r>
                    </a:p>
                    <a:p>
                      <a:pPr marL="0" marR="0" lvl="0" indent="0" algn="just" defTabSz="914400" rtl="0" eaLnBrk="1" fontAlgn="auto" latinLnBrk="0" hangingPunct="1">
                        <a:lnSpc>
                          <a:spcPts val="1500"/>
                        </a:lnSpc>
                        <a:spcBef>
                          <a:spcPts val="0"/>
                        </a:spcBef>
                        <a:spcAft>
                          <a:spcPts val="0"/>
                        </a:spcAft>
                        <a:buClrTx/>
                        <a:buSzTx/>
                        <a:buFontTx/>
                        <a:buNone/>
                        <a:tabLst/>
                        <a:defRPr/>
                      </a:pPr>
                      <a:r>
                        <a:rPr kumimoji="1" lang="ja-JP" altLang="en-US" sz="850" b="0"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rPr>
                        <a:t>　　　（５）高年齢者の意欲と能力を活かすため、高年齢者向けの専門職制度の導入等、高年齢者に適切な役割を付与する制度の</a:t>
                      </a:r>
                      <a:endParaRPr kumimoji="1" lang="en-US" altLang="ja-JP" sz="850" b="0"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endParaRPr>
                    </a:p>
                    <a:p>
                      <a:pPr marL="0" marR="0" lvl="0" indent="0" algn="just" defTabSz="914400" rtl="0" eaLnBrk="1" fontAlgn="auto" latinLnBrk="0" hangingPunct="1">
                        <a:lnSpc>
                          <a:spcPts val="1500"/>
                        </a:lnSpc>
                        <a:spcBef>
                          <a:spcPts val="0"/>
                        </a:spcBef>
                        <a:spcAft>
                          <a:spcPts val="0"/>
                        </a:spcAft>
                        <a:buClrTx/>
                        <a:buSzTx/>
                        <a:buFontTx/>
                        <a:buNone/>
                        <a:tabLst/>
                        <a:defRPr/>
                      </a:pPr>
                      <a:r>
                        <a:rPr kumimoji="1" lang="ja-JP" altLang="en-US" sz="850" b="0"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rPr>
                        <a:t>　　　　　　導入または改善を行うこと</a:t>
                      </a:r>
                    </a:p>
                    <a:p>
                      <a:pPr marL="0" marR="0" lvl="0" indent="0" algn="just" defTabSz="914400" rtl="0" eaLnBrk="1" fontAlgn="auto" latinLnBrk="0" hangingPunct="1">
                        <a:lnSpc>
                          <a:spcPts val="1500"/>
                        </a:lnSpc>
                        <a:spcBef>
                          <a:spcPts val="0"/>
                        </a:spcBef>
                        <a:spcAft>
                          <a:spcPts val="0"/>
                        </a:spcAft>
                        <a:buClrTx/>
                        <a:buSzTx/>
                        <a:buFontTx/>
                        <a:buNone/>
                        <a:tabLst/>
                        <a:defRPr/>
                      </a:pPr>
                      <a:r>
                        <a:rPr kumimoji="1" lang="ja-JP" altLang="en-US" sz="850" b="0"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rPr>
                        <a:t>　　　（６）高年齢者に対して、医師または歯科医師による健康診断を実施するための制度の導入を行うこと</a:t>
                      </a:r>
                    </a:p>
                    <a:p>
                      <a:pPr marL="0" marR="0" lvl="0" indent="0" algn="just" defTabSz="914400" rtl="0" eaLnBrk="1" fontAlgn="auto" latinLnBrk="0" hangingPunct="1">
                        <a:lnSpc>
                          <a:spcPts val="1500"/>
                        </a:lnSpc>
                        <a:spcBef>
                          <a:spcPts val="0"/>
                        </a:spcBef>
                        <a:spcAft>
                          <a:spcPts val="0"/>
                        </a:spcAft>
                        <a:buClrTx/>
                        <a:buSzTx/>
                        <a:buFontTx/>
                        <a:buNone/>
                        <a:tabLst/>
                        <a:defRPr/>
                      </a:pPr>
                      <a:r>
                        <a:rPr kumimoji="1" lang="ja-JP" altLang="en-US" sz="850" b="0"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rPr>
                        <a:t>　　　（７）（１）から（６）に掲げるもののほか、高年齢者の雇用の機会の増大のために必要な高年齢者の雇用管理制度の</a:t>
                      </a:r>
                      <a:endParaRPr kumimoji="1" lang="en-US" altLang="ja-JP" sz="850" b="0"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endParaRPr>
                    </a:p>
                    <a:p>
                      <a:pPr marL="0" marR="0" lvl="0" indent="0" algn="just" defTabSz="914400" rtl="0" eaLnBrk="1" fontAlgn="auto" latinLnBrk="0" hangingPunct="1">
                        <a:lnSpc>
                          <a:spcPts val="1500"/>
                        </a:lnSpc>
                        <a:spcBef>
                          <a:spcPts val="0"/>
                        </a:spcBef>
                        <a:spcAft>
                          <a:spcPts val="0"/>
                        </a:spcAft>
                        <a:buClrTx/>
                        <a:buSzTx/>
                        <a:buFontTx/>
                        <a:buNone/>
                        <a:tabLst/>
                        <a:defRPr/>
                      </a:pPr>
                      <a:r>
                        <a:rPr kumimoji="1" lang="ja-JP" altLang="en-US" sz="850" b="0"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rPr>
                        <a:t>　　　　　　導入または改善を行うこと</a:t>
                      </a:r>
                    </a:p>
                    <a:p>
                      <a:pPr marL="0" marR="0" lvl="0" indent="0" algn="just" defTabSz="914400" rtl="0" eaLnBrk="1" fontAlgn="auto" latinLnBrk="0" hangingPunct="1">
                        <a:lnSpc>
                          <a:spcPts val="500"/>
                        </a:lnSpc>
                        <a:spcBef>
                          <a:spcPts val="0"/>
                        </a:spcBef>
                        <a:spcAft>
                          <a:spcPts val="0"/>
                        </a:spcAft>
                        <a:buClrTx/>
                        <a:buSzTx/>
                        <a:buFontTx/>
                        <a:buNone/>
                        <a:tabLst/>
                        <a:defRPr/>
                      </a:pPr>
                      <a:endParaRPr kumimoji="1" lang="ja-JP" altLang="en-US" sz="850" b="0"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endParaRPr>
                    </a:p>
                  </a:txBody>
                  <a:tcPr marL="60473" marR="60473" marT="36000" marB="72000" anchor="ctr">
                    <a:lnL>
                      <a:noFill/>
                    </a:lnL>
                    <a:lnR>
                      <a:noFill/>
                    </a:lnR>
                    <a:lnT w="12700" cap="flat" cmpd="sng" algn="ctr">
                      <a:noFill/>
                      <a:prstDash val="solid"/>
                      <a:round/>
                      <a:headEnd type="none" w="med" len="med"/>
                      <a:tailEnd type="none" w="med" len="med"/>
                    </a:lnT>
                    <a:lnB w="12700" cap="flat" cmpd="sng" algn="ctr">
                      <a:solidFill>
                        <a:srgbClr val="EE8A8A"/>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33212">
                <a:tc>
                  <a:txBody>
                    <a:bodyPr/>
                    <a:lstStyle/>
                    <a:p>
                      <a:pPr algn="ctr">
                        <a:lnSpc>
                          <a:spcPts val="1200"/>
                        </a:lnSpc>
                        <a:spcAft>
                          <a:spcPts val="0"/>
                        </a:spcAft>
                      </a:pPr>
                      <a:endParaRPr lang="en-US" alt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0473" marR="60473" marT="36000" marB="36000" anchor="ctr">
                    <a:lnL>
                      <a:noFill/>
                    </a:lnL>
                    <a:lnR>
                      <a:noFill/>
                    </a:lnR>
                    <a:lnT w="12700" cap="flat" cmpd="sng" algn="ctr">
                      <a:solidFill>
                        <a:srgbClr val="EE8A8A"/>
                      </a:solidFill>
                      <a:prstDash val="solid"/>
                      <a:round/>
                      <a:headEnd type="none" w="med" len="med"/>
                      <a:tailEnd type="none" w="med" len="med"/>
                    </a:lnT>
                    <a:lnB>
                      <a:noFill/>
                    </a:lnB>
                  </a:tcPr>
                </a:tc>
                <a:extLst>
                  <a:ext uri="{0D108BD9-81ED-4DB2-BD59-A6C34878D82A}">
                    <a16:rowId xmlns:a16="http://schemas.microsoft.com/office/drawing/2014/main" val="10002"/>
                  </a:ext>
                </a:extLst>
              </a:tr>
              <a:tr h="270000">
                <a:tc>
                  <a:txBody>
                    <a:bodyPr/>
                    <a:lstStyle/>
                    <a:p>
                      <a:pPr algn="l">
                        <a:lnSpc>
                          <a:spcPts val="1500"/>
                        </a:lnSpc>
                        <a:spcAft>
                          <a:spcPts val="0"/>
                        </a:spcAft>
                      </a:pPr>
                      <a:r>
                        <a:rPr lang="ja-JP" sz="1300" b="1" kern="100" dirty="0">
                          <a:solidFill>
                            <a:srgbClr val="FFFFFF"/>
                          </a:solidFill>
                          <a:effectLst/>
                          <a:latin typeface="Century" panose="02040604050505020304" pitchFamily="18" charset="0"/>
                          <a:ea typeface="メイリオ" panose="020B0604030504040204" pitchFamily="50" charset="-128"/>
                          <a:cs typeface="Times New Roman" panose="02020603050405020304" pitchFamily="18" charset="0"/>
                        </a:rPr>
                        <a:t>受給内容</a:t>
                      </a:r>
                      <a:endParaRPr lang="ja-JP" sz="13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200" marR="60473" marT="720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A4A4"/>
                    </a:solidFill>
                  </a:tcPr>
                </a:tc>
                <a:extLst>
                  <a:ext uri="{0D108BD9-81ED-4DB2-BD59-A6C34878D82A}">
                    <a16:rowId xmlns:a16="http://schemas.microsoft.com/office/drawing/2014/main" val="10003"/>
                  </a:ext>
                </a:extLst>
              </a:tr>
              <a:tr h="1688858">
                <a:tc>
                  <a:txBody>
                    <a:bodyPr/>
                    <a:lstStyle/>
                    <a:p>
                      <a:pPr marL="0" marR="0" lvl="0" indent="0" algn="just" defTabSz="914400" rtl="0" eaLnBrk="1" fontAlgn="base" latinLnBrk="0" hangingPunct="1">
                        <a:lnSpc>
                          <a:spcPts val="300"/>
                        </a:lnSpc>
                        <a:spcBef>
                          <a:spcPts val="0"/>
                        </a:spcBef>
                        <a:spcAft>
                          <a:spcPts val="0"/>
                        </a:spcAft>
                        <a:buClrTx/>
                        <a:buSzTx/>
                        <a:buFontTx/>
                        <a:buNone/>
                        <a:tabLst>
                          <a:tab pos="92075" algn="l"/>
                          <a:tab pos="269875" algn="l"/>
                        </a:tabLst>
                        <a:defRPr/>
                      </a:pPr>
                      <a:endParaRPr lang="en-US" altLang="ja-JP" sz="850" b="1"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just" defTabSz="914400" rtl="0" eaLnBrk="1" fontAlgn="base" latinLnBrk="0" hangingPunct="1">
                        <a:lnSpc>
                          <a:spcPts val="1200"/>
                        </a:lnSpc>
                        <a:spcBef>
                          <a:spcPts val="0"/>
                        </a:spcBef>
                        <a:spcAft>
                          <a:spcPts val="0"/>
                        </a:spcAft>
                        <a:buClrTx/>
                        <a:buSzTx/>
                        <a:buFontTx/>
                        <a:buNone/>
                        <a:tabLst>
                          <a:tab pos="92075" algn="l"/>
                          <a:tab pos="269875" algn="l"/>
                        </a:tabLst>
                        <a:defRPr/>
                      </a:pPr>
                      <a:r>
                        <a:rPr lang="ja-JP" altLang="en-US"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just" defTabSz="914400" rtl="0" eaLnBrk="1" fontAlgn="base" latinLnBrk="0" hangingPunct="1">
                        <a:lnSpc>
                          <a:spcPts val="1500"/>
                        </a:lnSpc>
                        <a:spcBef>
                          <a:spcPts val="0"/>
                        </a:spcBef>
                        <a:spcAft>
                          <a:spcPts val="0"/>
                        </a:spcAft>
                        <a:buClrTx/>
                        <a:buSzTx/>
                        <a:buFontTx/>
                        <a:buNone/>
                        <a:tabLst>
                          <a:tab pos="92075" algn="l"/>
                          <a:tab pos="269875" algn="l"/>
                        </a:tabLst>
                        <a:defRPr/>
                      </a:pPr>
                      <a:r>
                        <a:rPr lang="ja-JP" altLang="en-US"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支給対象経費（</a:t>
                      </a:r>
                      <a:r>
                        <a:rPr lang="en-US" altLang="ja-JP"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１）の</a:t>
                      </a:r>
                      <a:r>
                        <a:rPr lang="ja-JP" altLang="en-US" sz="850" b="1" kern="100" dirty="0">
                          <a:solidFill>
                            <a:srgbClr val="C00000"/>
                          </a:solidFill>
                          <a:effectLst/>
                          <a:latin typeface="メイリオ" panose="020B0604030504040204" pitchFamily="50" charset="-128"/>
                          <a:ea typeface="メイリオ" panose="020B0604030504040204" pitchFamily="50" charset="-128"/>
                          <a:cs typeface="メイリオ" panose="020B0604030504040204" pitchFamily="50" charset="-128"/>
                        </a:rPr>
                        <a:t>６０％（４５％）</a:t>
                      </a:r>
                    </a:p>
                    <a:p>
                      <a:pPr marL="0" marR="0" lvl="0" indent="0" algn="just" defTabSz="914400" rtl="0" eaLnBrk="1" fontAlgn="base" latinLnBrk="0" hangingPunct="1">
                        <a:lnSpc>
                          <a:spcPts val="1500"/>
                        </a:lnSpc>
                        <a:spcBef>
                          <a:spcPts val="0"/>
                        </a:spcBef>
                        <a:spcAft>
                          <a:spcPts val="0"/>
                        </a:spcAft>
                        <a:buClrTx/>
                        <a:buSzTx/>
                        <a:buFontTx/>
                        <a:buNone/>
                        <a:tabLst>
                          <a:tab pos="92075" algn="l"/>
                          <a:tab pos="269875" algn="l"/>
                        </a:tabLst>
                        <a:defRPr/>
                      </a:pPr>
                      <a:endParaRPr lang="ja-JP" altLang="en-US"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just" defTabSz="914400" rtl="0" eaLnBrk="1" fontAlgn="base" latinLnBrk="0" hangingPunct="1">
                        <a:lnSpc>
                          <a:spcPts val="1500"/>
                        </a:lnSpc>
                        <a:spcBef>
                          <a:spcPts val="0"/>
                        </a:spcBef>
                        <a:spcAft>
                          <a:spcPts val="0"/>
                        </a:spcAft>
                        <a:buClrTx/>
                        <a:buSzTx/>
                        <a:buFontTx/>
                        <a:buNone/>
                        <a:tabLst>
                          <a:tab pos="92075" algn="l"/>
                          <a:tab pos="269875" algn="l"/>
                        </a:tabLst>
                        <a:defRPr/>
                      </a:pPr>
                      <a:r>
                        <a:rPr lang="ja-JP" altLang="en-US"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50" b="1" kern="100" dirty="0">
                          <a:solidFill>
                            <a:srgbClr val="C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内は大企業に対する助成額</a:t>
                      </a:r>
                    </a:p>
                    <a:p>
                      <a:pPr marL="0" marR="0" lvl="0" indent="0" algn="just" defTabSz="914400" rtl="0" eaLnBrk="1" fontAlgn="base" latinLnBrk="0" hangingPunct="1">
                        <a:lnSpc>
                          <a:spcPts val="1500"/>
                        </a:lnSpc>
                        <a:spcBef>
                          <a:spcPts val="0"/>
                        </a:spcBef>
                        <a:spcAft>
                          <a:spcPts val="0"/>
                        </a:spcAft>
                        <a:buClrTx/>
                        <a:buSzTx/>
                        <a:buFontTx/>
                        <a:buNone/>
                        <a:tabLst>
                          <a:tab pos="92075" algn="l"/>
                          <a:tab pos="269875" algn="l"/>
                        </a:tabLst>
                        <a:defRPr/>
                      </a:pPr>
                      <a:r>
                        <a:rPr lang="ja-JP" altLang="en-US"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１　</a:t>
                      </a:r>
                      <a:r>
                        <a:rPr lang="en-US" altLang="ja-JP"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受給できる事業主</a:t>
                      </a:r>
                      <a:r>
                        <a:rPr lang="en-US" altLang="ja-JP"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に記載された２の（１）から（７）の措置に必要となる経費のうち、</a:t>
                      </a:r>
                    </a:p>
                    <a:p>
                      <a:pPr marL="0" marR="0" lvl="0" indent="0" algn="just" defTabSz="914400" rtl="0" eaLnBrk="1" fontAlgn="base" latinLnBrk="0" hangingPunct="1">
                        <a:lnSpc>
                          <a:spcPts val="1500"/>
                        </a:lnSpc>
                        <a:spcBef>
                          <a:spcPts val="0"/>
                        </a:spcBef>
                        <a:spcAft>
                          <a:spcPts val="0"/>
                        </a:spcAft>
                        <a:buClrTx/>
                        <a:buSzTx/>
                        <a:buFontTx/>
                        <a:buNone/>
                        <a:tabLst>
                          <a:tab pos="92075" algn="l"/>
                          <a:tab pos="269875" algn="l"/>
                        </a:tabLst>
                        <a:defRPr/>
                      </a:pPr>
                      <a:r>
                        <a:rPr lang="ja-JP" altLang="en-US"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次のいずれにも該当する経費</a:t>
                      </a:r>
                    </a:p>
                    <a:p>
                      <a:pPr marL="0" marR="0" lvl="0" indent="0" algn="just" defTabSz="914400" rtl="0" eaLnBrk="1" fontAlgn="base" latinLnBrk="0" hangingPunct="1">
                        <a:lnSpc>
                          <a:spcPts val="1500"/>
                        </a:lnSpc>
                        <a:spcBef>
                          <a:spcPts val="0"/>
                        </a:spcBef>
                        <a:spcAft>
                          <a:spcPts val="0"/>
                        </a:spcAft>
                        <a:buClrTx/>
                        <a:buSzTx/>
                        <a:buFontTx/>
                        <a:buNone/>
                        <a:tabLst>
                          <a:tab pos="92075" algn="l"/>
                          <a:tab pos="269875" algn="l"/>
                        </a:tabLst>
                        <a:defRPr/>
                      </a:pPr>
                      <a:r>
                        <a:rPr lang="ja-JP" altLang="en-US"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①専門家等に対する委託費、コンサルタントとの相談に要した経費</a:t>
                      </a:r>
                    </a:p>
                    <a:p>
                      <a:pPr marL="0" marR="0" lvl="0" indent="0" algn="just" defTabSz="914400" rtl="0" eaLnBrk="1" fontAlgn="base" latinLnBrk="0" hangingPunct="1">
                        <a:lnSpc>
                          <a:spcPts val="1500"/>
                        </a:lnSpc>
                        <a:spcBef>
                          <a:spcPts val="0"/>
                        </a:spcBef>
                        <a:spcAft>
                          <a:spcPts val="0"/>
                        </a:spcAft>
                        <a:buClrTx/>
                        <a:buSzTx/>
                        <a:buFontTx/>
                        <a:buNone/>
                        <a:tabLst>
                          <a:tab pos="92075" algn="l"/>
                          <a:tab pos="269875" algn="l"/>
                        </a:tabLst>
                        <a:defRPr/>
                      </a:pPr>
                      <a:r>
                        <a:rPr lang="ja-JP" altLang="en-US"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②措置の実施に伴い必要となる機器、システムおよびソフトウェア等の導入に要した経費</a:t>
                      </a:r>
                    </a:p>
                    <a:p>
                      <a:pPr marL="0" marR="0" lvl="0" indent="0" algn="just" defTabSz="914400" rtl="0" eaLnBrk="1" fontAlgn="base" latinLnBrk="0" hangingPunct="1">
                        <a:lnSpc>
                          <a:spcPts val="1500"/>
                        </a:lnSpc>
                        <a:spcBef>
                          <a:spcPts val="0"/>
                        </a:spcBef>
                        <a:spcAft>
                          <a:spcPts val="0"/>
                        </a:spcAft>
                        <a:buClrTx/>
                        <a:buSzTx/>
                        <a:buFontTx/>
                        <a:buNone/>
                        <a:tabLst>
                          <a:tab pos="92075" algn="l"/>
                          <a:tab pos="269875" algn="l"/>
                        </a:tabLst>
                        <a:defRPr/>
                      </a:pPr>
                      <a:r>
                        <a:rPr lang="ja-JP" altLang="en-US"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ただし、５０万円を上限とする経費の実費を支給対象経費とし、初回に限り合計で５０万円とみなされます。</a:t>
                      </a:r>
                    </a:p>
                    <a:p>
                      <a:pPr marL="0" marR="0" lvl="0" indent="0" algn="just" defTabSz="914400" rtl="0" eaLnBrk="1" fontAlgn="base" latinLnBrk="0" hangingPunct="1">
                        <a:lnSpc>
                          <a:spcPts val="1500"/>
                        </a:lnSpc>
                        <a:spcBef>
                          <a:spcPts val="0"/>
                        </a:spcBef>
                        <a:spcAft>
                          <a:spcPts val="0"/>
                        </a:spcAft>
                        <a:buClrTx/>
                        <a:buSzTx/>
                        <a:buFontTx/>
                        <a:buNone/>
                        <a:tabLst>
                          <a:tab pos="92075" algn="l"/>
                          <a:tab pos="269875" algn="l"/>
                        </a:tabLst>
                        <a:defRPr/>
                      </a:pPr>
                      <a:r>
                        <a:rPr lang="ja-JP" altLang="en-US"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２回目以降の申請は、５０万円を上限とする経費</a:t>
                      </a:r>
                      <a:r>
                        <a:rPr lang="ja-JP" altLang="en-US" sz="85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の実費が支給</a:t>
                      </a:r>
                      <a:r>
                        <a:rPr lang="ja-JP" altLang="en-US"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対象経費となります。</a:t>
                      </a:r>
                      <a:endParaRPr lang="en-US" altLang="ja-JP"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just" defTabSz="914400" rtl="0" eaLnBrk="1" fontAlgn="base" latinLnBrk="0" hangingPunct="1">
                        <a:lnSpc>
                          <a:spcPts val="1500"/>
                        </a:lnSpc>
                        <a:spcBef>
                          <a:spcPts val="0"/>
                        </a:spcBef>
                        <a:spcAft>
                          <a:spcPts val="0"/>
                        </a:spcAft>
                        <a:buClrTx/>
                        <a:buSzTx/>
                        <a:buFontTx/>
                        <a:buNone/>
                        <a:tabLst>
                          <a:tab pos="92075" algn="l"/>
                          <a:tab pos="269875" algn="l"/>
                        </a:tabLst>
                        <a:defRPr/>
                      </a:pPr>
                      <a:endParaRPr lang="ja-JP" altLang="en-US" sz="85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rgbClr val="EE8A8A"/>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92043239"/>
                  </a:ext>
                </a:extLst>
              </a:tr>
              <a:tr h="140681">
                <a:tc>
                  <a:txBody>
                    <a:bodyPr/>
                    <a:lstStyle/>
                    <a:p>
                      <a:pPr algn="ctr">
                        <a:lnSpc>
                          <a:spcPts val="1200"/>
                        </a:lnSpc>
                        <a:spcAft>
                          <a:spcPts val="0"/>
                        </a:spcAft>
                      </a:pP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0473" marR="60473" marT="36000" marB="36000" anchor="ctr">
                    <a:lnL>
                      <a:noFill/>
                    </a:lnL>
                    <a:lnR>
                      <a:noFill/>
                    </a:lnR>
                    <a:lnT w="12700" cap="flat" cmpd="sng" algn="ctr">
                      <a:solidFill>
                        <a:srgbClr val="EE8A8A"/>
                      </a:solidFill>
                      <a:prstDash val="solid"/>
                      <a:round/>
                      <a:headEnd type="none" w="med" len="med"/>
                      <a:tailEnd type="none" w="med" len="med"/>
                    </a:lnT>
                    <a:lnB>
                      <a:noFill/>
                    </a:lnB>
                    <a:noFill/>
                  </a:tcPr>
                </a:tc>
                <a:extLst>
                  <a:ext uri="{0D108BD9-81ED-4DB2-BD59-A6C34878D82A}">
                    <a16:rowId xmlns:a16="http://schemas.microsoft.com/office/drawing/2014/main" val="2162244677"/>
                  </a:ext>
                </a:extLst>
              </a:tr>
              <a:tr h="270000">
                <a:tc>
                  <a:txBody>
                    <a:bodyPr/>
                    <a:lstStyle/>
                    <a:p>
                      <a:pPr algn="l">
                        <a:lnSpc>
                          <a:spcPts val="1500"/>
                        </a:lnSpc>
                        <a:spcAft>
                          <a:spcPts val="0"/>
                        </a:spcAft>
                      </a:pPr>
                      <a:r>
                        <a:rPr lang="ja-JP" sz="1300" b="1" kern="100" dirty="0">
                          <a:solidFill>
                            <a:srgbClr val="FFFFFF"/>
                          </a:solidFill>
                          <a:effectLst/>
                          <a:latin typeface="Century" panose="02040604050505020304" pitchFamily="18" charset="0"/>
                          <a:ea typeface="メイリオ" panose="020B0604030504040204" pitchFamily="50" charset="-128"/>
                          <a:cs typeface="Times New Roman" panose="02020603050405020304" pitchFamily="18" charset="0"/>
                        </a:rPr>
                        <a:t>取り扱い機関</a:t>
                      </a:r>
                      <a:endParaRPr lang="ja-JP" sz="13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0473" marR="60473" marT="72000" marB="0" anchor="ctr">
                    <a:lnL>
                      <a:noFill/>
                    </a:lnL>
                    <a:lnR>
                      <a:noFill/>
                    </a:lnR>
                    <a:lnT>
                      <a:noFill/>
                    </a:lnT>
                    <a:lnB>
                      <a:noFill/>
                    </a:lnB>
                    <a:solidFill>
                      <a:srgbClr val="F2A4A4"/>
                    </a:solidFill>
                  </a:tcPr>
                </a:tc>
                <a:extLst>
                  <a:ext uri="{0D108BD9-81ED-4DB2-BD59-A6C34878D82A}">
                    <a16:rowId xmlns:a16="http://schemas.microsoft.com/office/drawing/2014/main" val="10009"/>
                  </a:ext>
                </a:extLst>
              </a:tr>
              <a:tr h="541906">
                <a:tc>
                  <a:txBody>
                    <a:bodyPr/>
                    <a:lstStyle/>
                    <a:p>
                      <a:pPr indent="0" algn="l">
                        <a:lnSpc>
                          <a:spcPts val="1500"/>
                        </a:lnSpc>
                        <a:spcAft>
                          <a:spcPts val="0"/>
                        </a:spcAft>
                      </a:pPr>
                      <a:r>
                        <a:rPr kumimoji="1" lang="ja-JP" altLang="en-US" sz="850" b="0" i="0" u="none" strike="noStrike" kern="100" cap="none" spc="0" normalizeH="0" baseline="0" noProof="0" dirty="0">
                          <a:ln>
                            <a:noFill/>
                          </a:ln>
                          <a:solidFill>
                            <a:srgbClr val="000000"/>
                          </a:solidFill>
                          <a:effectLst/>
                          <a:uLnTx/>
                          <a:uFillTx/>
                          <a:latin typeface="Century" panose="02040604050505020304" pitchFamily="18" charset="0"/>
                          <a:ea typeface="メイリオ" panose="020B0604030504040204" pitchFamily="50" charset="-128"/>
                          <a:cs typeface="Times New Roman" panose="02020603050405020304" pitchFamily="18" charset="0"/>
                        </a:rPr>
                        <a:t>　独立行政法人　高齢・障害・求職者雇用支援機構</a:t>
                      </a:r>
                      <a:endParaRPr lang="ja-JP" altLang="en-US" sz="850" kern="100" dirty="0">
                        <a:effectLst/>
                        <a:latin typeface="Century" panose="02040604050505020304" pitchFamily="18" charset="0"/>
                        <a:ea typeface="メイリオ" panose="020B0604030504040204" pitchFamily="50" charset="-128"/>
                        <a:cs typeface="Times New Roman" panose="02020603050405020304" pitchFamily="18" charset="0"/>
                      </a:endParaRPr>
                    </a:p>
                  </a:txBody>
                  <a:tcPr marL="60473" marR="60473" marT="36000" marB="36000" anchor="ctr">
                    <a:lnL>
                      <a:noFill/>
                    </a:lnL>
                    <a:lnR>
                      <a:noFill/>
                    </a:lnR>
                    <a:lnT>
                      <a:noFill/>
                    </a:lnT>
                    <a:lnB w="12700" cap="flat" cmpd="sng" algn="ctr">
                      <a:solidFill>
                        <a:srgbClr val="EE8A8A"/>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bl>
          </a:graphicData>
        </a:graphic>
      </p:graphicFrame>
      <p:pic>
        <p:nvPicPr>
          <p:cNvPr id="2" name="図 1">
            <a:extLst>
              <a:ext uri="{FF2B5EF4-FFF2-40B4-BE49-F238E27FC236}">
                <a16:creationId xmlns:a16="http://schemas.microsoft.com/office/drawing/2014/main" id="{1A011526-C9AE-2CFE-87B3-9C946C7650AE}"/>
              </a:ext>
            </a:extLst>
          </p:cNvPr>
          <p:cNvPicPr>
            <a:picLocks noChangeAspect="1"/>
          </p:cNvPicPr>
          <p:nvPr/>
        </p:nvPicPr>
        <p:blipFill>
          <a:blip r:embed="rId3"/>
          <a:stretch>
            <a:fillRect/>
          </a:stretch>
        </p:blipFill>
        <p:spPr>
          <a:xfrm>
            <a:off x="3953612" y="149424"/>
            <a:ext cx="2972162" cy="493819"/>
          </a:xfrm>
          <a:prstGeom prst="rect">
            <a:avLst/>
          </a:prstGeom>
        </p:spPr>
      </p:pic>
    </p:spTree>
    <p:extLst>
      <p:ext uri="{BB962C8B-B14F-4D97-AF65-F5344CB8AC3E}">
        <p14:creationId xmlns:p14="http://schemas.microsoft.com/office/powerpoint/2010/main" val="252782275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lumMod val="75000"/>
          </a:schemeClr>
        </a:solidFill>
        <a:ln>
          <a:noFill/>
        </a:ln>
      </a:spPr>
      <a:bodyPr vert="horz" wrap="none" lIns="0" tIns="0" rIns="0" bIns="0" rtlCol="0" anchor="ctr" anchorCtr="0"/>
      <a:lstStyle>
        <a:defPPr algn="ctr">
          <a:defRPr sz="1600">
            <a:solidFill>
              <a:schemeClr val="bg1"/>
            </a:solidFill>
            <a:latin typeface="Times New Roman" pitchFamily="18" charset="0"/>
            <a:ea typeface="HGSｺﾞｼｯｸE"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14195</TotalTime>
  <Words>589</Words>
  <Application>Microsoft Office PowerPoint</Application>
  <PresentationFormat>ユーザー設定</PresentationFormat>
  <Paragraphs>37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vt:i4>
      </vt:variant>
    </vt:vector>
  </HeadingPairs>
  <TitlesOfParts>
    <vt:vector size="8" baseType="lpstr">
      <vt:lpstr>メイリオ</vt:lpstr>
      <vt:lpstr>Arial</vt:lpstr>
      <vt:lpstr>Calibri</vt:lpstr>
      <vt:lpstr>Century</vt:lpstr>
      <vt:lpstr>Times New Roman</vt:lpstr>
      <vt:lpstr>Office ​​テーマ</vt:lpstr>
      <vt:lpstr>2</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jyoseikin_2503_６５歳超雇用推進助成金（高年齢者評価制度等雇用管理改善コース）</dc:title>
  <dc:creator>中企団 富田 穂高</dc:creator>
  <cp:lastModifiedBy>ミノワ 事務所</cp:lastModifiedBy>
  <cp:revision>605</cp:revision>
  <cp:lastPrinted>2023-05-25T05:44:53Z</cp:lastPrinted>
  <dcterms:created xsi:type="dcterms:W3CDTF">2009-03-12T05:40:52Z</dcterms:created>
  <dcterms:modified xsi:type="dcterms:W3CDTF">2025-03-24T05:00:42Z</dcterms:modified>
</cp:coreProperties>
</file>